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34" r:id="rId2"/>
    <p:sldId id="395" r:id="rId3"/>
    <p:sldId id="396" r:id="rId4"/>
    <p:sldId id="398" r:id="rId5"/>
    <p:sldId id="386" r:id="rId6"/>
    <p:sldId id="387" r:id="rId7"/>
    <p:sldId id="405" r:id="rId8"/>
    <p:sldId id="388" r:id="rId9"/>
    <p:sldId id="390" r:id="rId10"/>
    <p:sldId id="389" r:id="rId11"/>
    <p:sldId id="391" r:id="rId12"/>
    <p:sldId id="393" r:id="rId13"/>
    <p:sldId id="403" r:id="rId14"/>
    <p:sldId id="392" r:id="rId15"/>
    <p:sldId id="404" r:id="rId16"/>
    <p:sldId id="402" r:id="rId17"/>
    <p:sldId id="408" r:id="rId18"/>
    <p:sldId id="407" r:id="rId19"/>
    <p:sldId id="406" r:id="rId20"/>
    <p:sldId id="399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88C"/>
    <a:srgbClr val="4F81BD"/>
    <a:srgbClr val="595959"/>
    <a:srgbClr val="CC0000"/>
    <a:srgbClr val="D9BE73"/>
    <a:srgbClr val="A485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95256" autoAdjust="0"/>
  </p:normalViewPr>
  <p:slideViewPr>
    <p:cSldViewPr>
      <p:cViewPr>
        <p:scale>
          <a:sx n="75" d="100"/>
          <a:sy n="75" d="100"/>
        </p:scale>
        <p:origin x="1747" y="61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E2298-416F-4ABD-BA39-434233FC8159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7661B-2185-42D8-814F-456B996F3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9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0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50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07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44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7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28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7661B-2185-42D8-814F-456B996F326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8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2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6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17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09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1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77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4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67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44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4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107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/>
          <p:cNvSpPr txBox="1">
            <a:spLocks noGrp="1"/>
          </p:cNvSpPr>
          <p:nvPr>
            <p:ph type="sldNum" sz="quarter" idx="10"/>
          </p:nvPr>
        </p:nvSpPr>
        <p:spPr>
          <a:xfrm>
            <a:off x="8423276" y="4802982"/>
            <a:ext cx="263525" cy="2024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0BF942B-4FB4-4A7C-94F6-C9BB387B6E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827512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DA0F-D0C4-4208-A519-6817EA0344E7}" type="datetimeFigureOut">
              <a:rPr lang="ru-RU" smtClean="0"/>
              <a:t>28.06.2021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E017-8603-462D-817F-699B6D1E5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73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hyperlink" Target="http://www.google.com/url?sa=i&amp;rct=j&amp;q=&amp;esrc=s&amp;source=images&amp;cd=&amp;cad=rja&amp;uact=8&amp;ved=0ahUKEwj8idK45v_NAhUMaD4KHXn5CBAQjRwIBw&amp;url=http://www.sptvjsat.com/en/business/channel/&amp;psig=AFQjCNGmNAcgoUJ-JayITBw33lgjY9LbTQ&amp;ust=1469027056444828" TargetMode="Externa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fi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hyperlink" Target="https://www.avid.com/pro-tool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fif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fif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25.jfif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адежность конструкции"/>
          <p:cNvSpPr txBox="1">
            <a:spLocks noChangeArrowheads="1"/>
          </p:cNvSpPr>
          <p:nvPr/>
        </p:nvSpPr>
        <p:spPr bwMode="auto">
          <a:xfrm>
            <a:off x="457200" y="2801541"/>
            <a:ext cx="9144000" cy="56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399" tIns="38399" rIns="38399" bIns="38399">
            <a:spAutoFit/>
          </a:bodyPr>
          <a:lstStyle>
            <a:lvl1pPr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ts val="1000"/>
              </a:spcBef>
            </a:pPr>
            <a:endParaRPr lang="ru-RU" altLang="ru-RU" sz="3200" b="1">
              <a:latin typeface="Verdana" pitchFamily="34" charset="0"/>
              <a:sym typeface="Verdana" pitchFamily="34" charset="0"/>
            </a:endParaRPr>
          </a:p>
        </p:txBody>
      </p:sp>
      <p:pic>
        <p:nvPicPr>
          <p:cNvPr id="1536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379810"/>
            <a:ext cx="2616200" cy="5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1991688"/>
            <a:ext cx="7524328" cy="10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7844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9">
            <a:extLst>
              <a:ext uri="{FF2B5EF4-FFF2-40B4-BE49-F238E27FC236}">
                <a16:creationId xmlns:a16="http://schemas.microsoft.com/office/drawing/2014/main" id="{0DEA7F57-5744-41E8-B128-81AEF0AE1C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52" y="1700328"/>
            <a:ext cx="3143940" cy="1722355"/>
          </a:xfrm>
          <a:prstGeom prst="rect">
            <a:avLst/>
          </a:prstGeom>
        </p:spPr>
      </p:pic>
      <p:pic>
        <p:nvPicPr>
          <p:cNvPr id="11" name="Picture 27">
            <a:extLst>
              <a:ext uri="{FF2B5EF4-FFF2-40B4-BE49-F238E27FC236}">
                <a16:creationId xmlns:a16="http://schemas.microsoft.com/office/drawing/2014/main" id="{1D568BEA-0B07-4CD3-9145-2F33020BD1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9405" y="3424710"/>
            <a:ext cx="2910823" cy="1720328"/>
          </a:xfrm>
          <a:prstGeom prst="rect">
            <a:avLst/>
          </a:prstGeom>
        </p:spPr>
      </p:pic>
      <p:pic>
        <p:nvPicPr>
          <p:cNvPr id="15" name="Picture 23">
            <a:extLst>
              <a:ext uri="{FF2B5EF4-FFF2-40B4-BE49-F238E27FC236}">
                <a16:creationId xmlns:a16="http://schemas.microsoft.com/office/drawing/2014/main" id="{2ECAB913-5974-4311-AD05-378D99A43B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143934" cy="1707655"/>
          </a:xfrm>
          <a:prstGeom prst="rect">
            <a:avLst/>
          </a:prstGeom>
        </p:spPr>
      </p:pic>
      <p:pic>
        <p:nvPicPr>
          <p:cNvPr id="16" name="Picture 25">
            <a:extLst>
              <a:ext uri="{FF2B5EF4-FFF2-40B4-BE49-F238E27FC236}">
                <a16:creationId xmlns:a16="http://schemas.microsoft.com/office/drawing/2014/main" id="{DEF7FF6F-EF50-4CD4-86FF-C09BEFD1F9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0379" y="3422683"/>
            <a:ext cx="3143789" cy="1756229"/>
          </a:xfrm>
          <a:prstGeom prst="rect">
            <a:avLst/>
          </a:prstGeom>
        </p:spPr>
      </p:pic>
      <p:pic>
        <p:nvPicPr>
          <p:cNvPr id="17" name="Picture 26">
            <a:extLst>
              <a:ext uri="{FF2B5EF4-FFF2-40B4-BE49-F238E27FC236}">
                <a16:creationId xmlns:a16="http://schemas.microsoft.com/office/drawing/2014/main" id="{E444FE2E-1A51-4478-935C-5D1F0D3DF8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43" y="3422683"/>
            <a:ext cx="3143931" cy="1722355"/>
          </a:xfrm>
          <a:prstGeom prst="rect">
            <a:avLst/>
          </a:prstGeom>
        </p:spPr>
      </p:pic>
      <p:pic>
        <p:nvPicPr>
          <p:cNvPr id="27" name="Picture 31">
            <a:extLst>
              <a:ext uri="{FF2B5EF4-FFF2-40B4-BE49-F238E27FC236}">
                <a16:creationId xmlns:a16="http://schemas.microsoft.com/office/drawing/2014/main" id="{C50DC525-9283-4CBC-B87D-8862D3DF5E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6588" y="0"/>
            <a:ext cx="2910823" cy="1704176"/>
          </a:xfrm>
          <a:prstGeom prst="rect">
            <a:avLst/>
          </a:prstGeom>
        </p:spPr>
      </p:pic>
      <p:pic>
        <p:nvPicPr>
          <p:cNvPr id="28" name="Picture 21">
            <a:extLst>
              <a:ext uri="{FF2B5EF4-FFF2-40B4-BE49-F238E27FC236}">
                <a16:creationId xmlns:a16="http://schemas.microsoft.com/office/drawing/2014/main" id="{0AB9E1E7-A479-40AF-B975-FC62A43FDE7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0234" y="-2"/>
            <a:ext cx="3143934" cy="1732973"/>
          </a:xfrm>
          <a:prstGeom prst="rect">
            <a:avLst/>
          </a:prstGeom>
        </p:spPr>
      </p:pic>
      <p:pic>
        <p:nvPicPr>
          <p:cNvPr id="29" name="Picture 30">
            <a:extLst>
              <a:ext uri="{FF2B5EF4-FFF2-40B4-BE49-F238E27FC236}">
                <a16:creationId xmlns:a16="http://schemas.microsoft.com/office/drawing/2014/main" id="{51592574-4FEF-4EBA-B20C-5ECFEB13513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0228" y="1702354"/>
            <a:ext cx="3143940" cy="175175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D49223-A499-4E04-8655-5CF33440BE2F}"/>
              </a:ext>
            </a:extLst>
          </p:cNvPr>
          <p:cNvSpPr/>
          <p:nvPr/>
        </p:nvSpPr>
        <p:spPr>
          <a:xfrm>
            <a:off x="3109405" y="1700328"/>
            <a:ext cx="2910823" cy="1751753"/>
          </a:xfrm>
          <a:prstGeom prst="rect">
            <a:avLst/>
          </a:prstGeom>
          <a:solidFill>
            <a:srgbClr val="6D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D288C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DAC35E3-AFFA-4822-85AE-3CC0693664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75" y="2264303"/>
            <a:ext cx="2038650" cy="61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189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98472F-DA18-4298-BA02-A4722B51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069994"/>
            <a:ext cx="9155113" cy="16045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3031CF-CE59-412A-805C-85DFA9825682}"/>
              </a:ext>
            </a:extLst>
          </p:cNvPr>
          <p:cNvSpPr txBox="1"/>
          <p:nvPr/>
        </p:nvSpPr>
        <p:spPr>
          <a:xfrm>
            <a:off x="495260" y="983239"/>
            <a:ext cx="488760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6D28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Powering creators </a:t>
            </a:r>
            <a:br>
              <a:rPr lang="en-US" b="1" dirty="0">
                <a:solidFill>
                  <a:srgbClr val="6D28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b="1" dirty="0">
                <a:solidFill>
                  <a:srgbClr val="6D28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Avid solutions</a:t>
            </a:r>
          </a:p>
        </p:txBody>
      </p:sp>
      <p:grpSp>
        <p:nvGrpSpPr>
          <p:cNvPr id="18" name="Group 1">
            <a:extLst>
              <a:ext uri="{FF2B5EF4-FFF2-40B4-BE49-F238E27FC236}">
                <a16:creationId xmlns:a16="http://schemas.microsoft.com/office/drawing/2014/main" id="{92244B71-FFB0-4E6E-9726-9C021393266A}"/>
              </a:ext>
            </a:extLst>
          </p:cNvPr>
          <p:cNvGrpSpPr/>
          <p:nvPr/>
        </p:nvGrpSpPr>
        <p:grpSpPr>
          <a:xfrm>
            <a:off x="640986" y="4187407"/>
            <a:ext cx="8102948" cy="584776"/>
            <a:chOff x="816280" y="4191434"/>
            <a:chExt cx="8102948" cy="584776"/>
          </a:xfrm>
        </p:grpSpPr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3C7AD847-420A-4E0C-A948-277EFBF16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139240" y="4261700"/>
              <a:ext cx="779988" cy="389994"/>
            </a:xfrm>
            <a:prstGeom prst="rect">
              <a:avLst/>
            </a:prstGeom>
          </p:spPr>
        </p:pic>
        <p:pic>
          <p:nvPicPr>
            <p:cNvPr id="20" name="Picture 6">
              <a:hlinkClick r:id="rId4"/>
              <a:extLst>
                <a:ext uri="{FF2B5EF4-FFF2-40B4-BE49-F238E27FC236}">
                  <a16:creationId xmlns:a16="http://schemas.microsoft.com/office/drawing/2014/main" id="{9F43CD0D-92F6-4509-8C0E-667CBE316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816280" y="4432265"/>
              <a:ext cx="720739" cy="129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7">
              <a:hlinkClick r:id="rId4"/>
              <a:extLst>
                <a:ext uri="{FF2B5EF4-FFF2-40B4-BE49-F238E27FC236}">
                  <a16:creationId xmlns:a16="http://schemas.microsoft.com/office/drawing/2014/main" id="{13F24921-7698-49E0-A98F-54567BD0CD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6598534" y="4376455"/>
              <a:ext cx="888488" cy="275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Image result for YLE">
              <a:extLst>
                <a:ext uri="{FF2B5EF4-FFF2-40B4-BE49-F238E27FC236}">
                  <a16:creationId xmlns:a16="http://schemas.microsoft.com/office/drawing/2014/main" id="{90BD34C6-1F7D-43C9-867F-E7B778D2B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582" y="4191434"/>
              <a:ext cx="58477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8A93526-8DFE-46C3-A142-F5273F4C4A0A}"/>
              </a:ext>
            </a:extLst>
          </p:cNvPr>
          <p:cNvSpPr txBox="1"/>
          <p:nvPr/>
        </p:nvSpPr>
        <p:spPr>
          <a:xfrm>
            <a:off x="539452" y="3726219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 </a:t>
            </a:r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Avid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сотрудничают: 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Picture 9">
            <a:extLst>
              <a:ext uri="{FF2B5EF4-FFF2-40B4-BE49-F238E27FC236}">
                <a16:creationId xmlns:a16="http://schemas.microsoft.com/office/drawing/2014/main" id="{1427208E-CAE5-4797-A27B-BDCF13724F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4684"/>
          <a:stretch/>
        </p:blipFill>
        <p:spPr>
          <a:xfrm>
            <a:off x="1588287" y="4428238"/>
            <a:ext cx="1944216" cy="343945"/>
          </a:xfrm>
          <a:prstGeom prst="rect">
            <a:avLst/>
          </a:prstGeom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376BD664-70A4-4C5E-8EEF-3690C5FF0B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8483" y="4369755"/>
            <a:ext cx="792088" cy="33655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2F5DC1B-663E-459B-B870-7A450DCD21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05D468-2ADB-4D15-A9BA-35DC0A4A4993}"/>
              </a:ext>
            </a:extLst>
          </p:cNvPr>
          <p:cNvSpPr txBox="1"/>
          <p:nvPr/>
        </p:nvSpPr>
        <p:spPr>
          <a:xfrm>
            <a:off x="3718483" y="254112"/>
            <a:ext cx="5372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Live 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Sound</a:t>
            </a:r>
            <a:endParaRPr lang="ru-RU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Театры, концертные площадки</a:t>
            </a:r>
          </a:p>
          <a:p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Pro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A</a:t>
            </a:r>
            <a:r>
              <a:rPr lang="ru-RU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udio</a:t>
            </a:r>
            <a:endParaRPr lang="ru-RU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Студии звукозаписи</a:t>
            </a:r>
          </a:p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Студии редактирования видео</a:t>
            </a:r>
          </a:p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Работа в теле-радиовещании</a:t>
            </a:r>
          </a:p>
          <a:p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Учебные студии на факультетах звукорежиссуры</a:t>
            </a:r>
          </a:p>
        </p:txBody>
      </p:sp>
    </p:spTree>
    <p:extLst>
      <p:ext uri="{BB962C8B-B14F-4D97-AF65-F5344CB8AC3E}">
        <p14:creationId xmlns:p14="http://schemas.microsoft.com/office/powerpoint/2010/main" val="227730553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41CF97D-3C54-4B5E-B060-58ADB218BD2D}"/>
              </a:ext>
            </a:extLst>
          </p:cNvPr>
          <p:cNvSpPr txBox="1"/>
          <p:nvPr/>
        </p:nvSpPr>
        <p:spPr>
          <a:xfrm>
            <a:off x="7631255" y="4144217"/>
            <a:ext cx="1613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Более 250 артистов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8D0213-9260-4E41-8189-1AC3E13415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083496-C0F9-4AE0-A1F2-625E04C84D9B}"/>
              </a:ext>
            </a:extLst>
          </p:cNvPr>
          <p:cNvSpPr txBox="1"/>
          <p:nvPr/>
        </p:nvSpPr>
        <p:spPr>
          <a:xfrm>
            <a:off x="2202340" y="3173118"/>
            <a:ext cx="5328592" cy="1942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Студии звукозаписи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Студии </a:t>
            </a:r>
            <a:r>
              <a:rPr lang="ru-RU" sz="1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постпродакшен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Теле- и радиовещание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Учебные студии на факультетах звукорежиссуры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623E5A-8A46-4072-B02C-FBE57A37A987}"/>
              </a:ext>
            </a:extLst>
          </p:cNvPr>
          <p:cNvSpPr txBox="1"/>
          <p:nvPr/>
        </p:nvSpPr>
        <p:spPr>
          <a:xfrm>
            <a:off x="2861048" y="644082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6E298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 Audio </a:t>
            </a:r>
            <a:endParaRPr lang="ru-RU" sz="4800" dirty="0">
              <a:solidFill>
                <a:srgbClr val="6E298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C0E74F-234F-4BD8-9F11-FCE95379AA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9129"/>
            <a:ext cx="1925960" cy="580905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7CB71B6-4627-45AC-A682-B675808A4AC3}"/>
              </a:ext>
            </a:extLst>
          </p:cNvPr>
          <p:cNvCxnSpPr/>
          <p:nvPr/>
        </p:nvCxnSpPr>
        <p:spPr>
          <a:xfrm>
            <a:off x="2627784" y="627534"/>
            <a:ext cx="0" cy="864096"/>
          </a:xfrm>
          <a:prstGeom prst="line">
            <a:avLst/>
          </a:prstGeom>
          <a:ln>
            <a:solidFill>
              <a:srgbClr val="6D2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987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9752" y="20520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ЭКОСИСТЕМА </a:t>
            </a:r>
          </a:p>
          <a:p>
            <a:r>
              <a:rPr lang="en-US" sz="2400" spc="300" dirty="0">
                <a:latin typeface="Segoe UI" panose="020B0502040204020203" pitchFamily="34" charset="0"/>
                <a:cs typeface="Segoe UI" panose="020B0502040204020203" pitchFamily="34" charset="0"/>
              </a:rPr>
              <a:t>PRO AUDIO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A84335-D7B5-48B6-84BE-E8535190A8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7" y="1635646"/>
            <a:ext cx="2537064" cy="15841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67847-91F5-4F14-8EFF-E6F23E2804B6}"/>
              </a:ext>
            </a:extLst>
          </p:cNvPr>
          <p:cNvSpPr txBox="1"/>
          <p:nvPr/>
        </p:nvSpPr>
        <p:spPr>
          <a:xfrm>
            <a:off x="395536" y="358843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PRO TOOLS</a:t>
            </a:r>
            <a:endParaRPr lang="ru-RU" sz="2400" b="1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88056C-6D52-423D-B068-62DF5FBC42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92" y="1666729"/>
            <a:ext cx="1944216" cy="8190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3641B1-9CE1-447D-8833-EC0890541D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487950"/>
            <a:ext cx="2498263" cy="6776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6033F4-A0D5-4434-A542-5171F0552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95326"/>
            <a:ext cx="2498263" cy="11618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7C41FC-76CE-4FE0-8CCC-BBC2B30EB7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219822"/>
            <a:ext cx="2498263" cy="11355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63FD28-DB6D-4C94-A71F-E378147DABAF}"/>
              </a:ext>
            </a:extLst>
          </p:cNvPr>
          <p:cNvSpPr txBox="1"/>
          <p:nvPr/>
        </p:nvSpPr>
        <p:spPr>
          <a:xfrm>
            <a:off x="3491880" y="2671969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HDX</a:t>
            </a:r>
            <a:endParaRPr lang="ru-RU" sz="2400" b="1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274985-3E6A-404A-B602-03DFAC596E54}"/>
              </a:ext>
            </a:extLst>
          </p:cNvPr>
          <p:cNvSpPr txBox="1"/>
          <p:nvPr/>
        </p:nvSpPr>
        <p:spPr>
          <a:xfrm>
            <a:off x="3395823" y="435539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CARBON</a:t>
            </a:r>
            <a:endParaRPr lang="ru-RU" sz="2400" b="1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566131-FC86-4B49-8670-F3AF8F78A220}"/>
              </a:ext>
            </a:extLst>
          </p:cNvPr>
          <p:cNvSpPr txBox="1"/>
          <p:nvPr/>
        </p:nvSpPr>
        <p:spPr>
          <a:xfrm>
            <a:off x="6353671" y="265459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MTRX</a:t>
            </a:r>
            <a:endParaRPr lang="ru-RU" sz="2400" b="1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853416-3140-4370-A314-6BC26179991C}"/>
              </a:ext>
            </a:extLst>
          </p:cNvPr>
          <p:cNvSpPr txBox="1"/>
          <p:nvPr/>
        </p:nvSpPr>
        <p:spPr>
          <a:xfrm>
            <a:off x="6353671" y="4338017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MTRX STUDIO</a:t>
            </a:r>
            <a:endParaRPr lang="ru-RU" sz="2400" b="1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87245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DDBC01F-9507-4619-B7FB-B9D576349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77" y="2364103"/>
            <a:ext cx="4752529" cy="267329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3984A1B-386C-4FB2-B882-9D9B614982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98" y="1026439"/>
            <a:ext cx="3180861" cy="16594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E0C8BB-ED9A-4F4D-8623-0558CBE017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34" y="3038988"/>
            <a:ext cx="1683804" cy="16838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752" y="20520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ЭКОСИСТЕМА </a:t>
            </a:r>
          </a:p>
          <a:p>
            <a:r>
              <a:rPr lang="en-US" sz="2400" spc="300" dirty="0">
                <a:latin typeface="Segoe UI" panose="020B0502040204020203" pitchFamily="34" charset="0"/>
                <a:cs typeface="Segoe UI" panose="020B0502040204020203" pitchFamily="34" charset="0"/>
              </a:rPr>
              <a:t>PRO AUDIO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67847-91F5-4F14-8EFF-E6F23E2804B6}"/>
              </a:ext>
            </a:extLst>
          </p:cNvPr>
          <p:cNvSpPr txBox="1"/>
          <p:nvPr/>
        </p:nvSpPr>
        <p:spPr>
          <a:xfrm>
            <a:off x="388777" y="2962256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S1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63FD28-DB6D-4C94-A71F-E378147DABAF}"/>
              </a:ext>
            </a:extLst>
          </p:cNvPr>
          <p:cNvSpPr txBox="1"/>
          <p:nvPr/>
        </p:nvSpPr>
        <p:spPr>
          <a:xfrm>
            <a:off x="2997688" y="2609168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S3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274985-3E6A-404A-B602-03DFAC596E54}"/>
              </a:ext>
            </a:extLst>
          </p:cNvPr>
          <p:cNvSpPr txBox="1"/>
          <p:nvPr/>
        </p:nvSpPr>
        <p:spPr>
          <a:xfrm>
            <a:off x="1547664" y="452864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DOCK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566131-FC86-4B49-8670-F3AF8F78A220}"/>
              </a:ext>
            </a:extLst>
          </p:cNvPr>
          <p:cNvSpPr txBox="1"/>
          <p:nvPr/>
        </p:nvSpPr>
        <p:spPr>
          <a:xfrm>
            <a:off x="5342431" y="2141545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S4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853416-3140-4370-A314-6BC26179991C}"/>
              </a:ext>
            </a:extLst>
          </p:cNvPr>
          <p:cNvSpPr txBox="1"/>
          <p:nvPr/>
        </p:nvSpPr>
        <p:spPr>
          <a:xfrm>
            <a:off x="6353671" y="4338017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S6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A3FCBF-E970-4B0C-9DAA-717E1A42AF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95" y="2027566"/>
            <a:ext cx="2048392" cy="689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B389F-42E1-4EA1-B8F5-0FADE61652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5" y="1789326"/>
            <a:ext cx="1661155" cy="124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5750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9752" y="20520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ЭКОСИСТЕМА </a:t>
            </a:r>
          </a:p>
          <a:p>
            <a:r>
              <a:rPr lang="en-US" sz="2400" spc="300" dirty="0">
                <a:latin typeface="Segoe UI" panose="020B0502040204020203" pitchFamily="34" charset="0"/>
                <a:cs typeface="Segoe UI" panose="020B0502040204020203" pitchFamily="34" charset="0"/>
              </a:rPr>
              <a:t>PRO AUDIO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67847-91F5-4F14-8EFF-E6F23E2804B6}"/>
              </a:ext>
            </a:extLst>
          </p:cNvPr>
          <p:cNvSpPr txBox="1"/>
          <p:nvPr/>
        </p:nvSpPr>
        <p:spPr>
          <a:xfrm>
            <a:off x="3383868" y="3760403"/>
            <a:ext cx="55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en-GB" sz="2400" dirty="0">
                <a:latin typeface="Segoe UI" panose="020B0502040204020203" pitchFamily="34" charset="0"/>
                <a:cs typeface="Segoe UI" panose="020B0502040204020203" pitchFamily="34" charset="0"/>
              </a:rPr>
              <a:t>YNC X- 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устройство синхронизации</a:t>
            </a:r>
          </a:p>
        </p:txBody>
      </p:sp>
      <p:pic>
        <p:nvPicPr>
          <p:cNvPr id="2052" name="Picture 4" descr="Front and rear">
            <a:extLst>
              <a:ext uri="{FF2B5EF4-FFF2-40B4-BE49-F238E27FC236}">
                <a16:creationId xmlns:a16="http://schemas.microsoft.com/office/drawing/2014/main" id="{4383B7C8-89D0-4714-88CB-3AC13F73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1630"/>
            <a:ext cx="8434435" cy="204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5146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33E0F3C-8A9F-4F6F-BEF5-D107B7F47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758094"/>
              </p:ext>
            </p:extLst>
          </p:nvPr>
        </p:nvGraphicFramePr>
        <p:xfrm>
          <a:off x="2915816" y="771549"/>
          <a:ext cx="5760639" cy="37370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44958">
                  <a:extLst>
                    <a:ext uri="{9D8B030D-6E8A-4147-A177-3AD203B41FA5}">
                      <a16:colId xmlns:a16="http://schemas.microsoft.com/office/drawing/2014/main" val="3570479386"/>
                    </a:ext>
                  </a:extLst>
                </a:gridCol>
                <a:gridCol w="1900417">
                  <a:extLst>
                    <a:ext uri="{9D8B030D-6E8A-4147-A177-3AD203B41FA5}">
                      <a16:colId xmlns:a16="http://schemas.microsoft.com/office/drawing/2014/main" val="708882698"/>
                    </a:ext>
                  </a:extLst>
                </a:gridCol>
                <a:gridCol w="1915264">
                  <a:extLst>
                    <a:ext uri="{9D8B030D-6E8A-4147-A177-3AD203B41FA5}">
                      <a16:colId xmlns:a16="http://schemas.microsoft.com/office/drawing/2014/main" val="3818588841"/>
                    </a:ext>
                  </a:extLst>
                </a:gridCol>
              </a:tblGrid>
              <a:tr h="4333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PRO TOOLS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effectLst/>
                        </a:rPr>
                        <a:t>PRO TOOLS ULTIMATE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32190025"/>
                  </a:ext>
                </a:extLst>
              </a:tr>
              <a:tr h="8627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Одновременное количество каналов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@ 48 </a:t>
                      </a:r>
                      <a:r>
                        <a:rPr lang="en-US" sz="1200" u="none" strike="noStrike" dirty="0" err="1">
                          <a:effectLst/>
                        </a:rPr>
                        <a:t>кГц</a:t>
                      </a:r>
                      <a:r>
                        <a:rPr lang="en-US" sz="1200" u="none" strike="noStrike" dirty="0">
                          <a:effectLst/>
                        </a:rPr>
                        <a:t> / 96 </a:t>
                      </a:r>
                      <a:r>
                        <a:rPr lang="en-US" sz="1200" u="none" strike="noStrike" dirty="0" err="1">
                          <a:effectLst/>
                        </a:rPr>
                        <a:t>кГц</a:t>
                      </a:r>
                      <a:r>
                        <a:rPr lang="en-US" sz="1200" u="none" strike="noStrike" dirty="0">
                          <a:effectLst/>
                        </a:rPr>
                        <a:t> / 192 </a:t>
                      </a:r>
                      <a:r>
                        <a:rPr lang="en-US" sz="1200" u="none" strike="noStrike" dirty="0" err="1">
                          <a:effectLst/>
                        </a:rPr>
                        <a:t>кГц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128 / 64 / 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384 / 192 / 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603492"/>
                  </a:ext>
                </a:extLst>
              </a:tr>
              <a:tr h="3901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</a:rPr>
                        <a:t>Входы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192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99397476"/>
                  </a:ext>
                </a:extLst>
              </a:tr>
              <a:tr h="2877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MIDI </a:t>
                      </a:r>
                      <a:r>
                        <a:rPr lang="ru-RU" sz="1200" u="none" strike="noStrike" dirty="0">
                          <a:effectLst/>
                        </a:rPr>
                        <a:t>каналы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54550"/>
                  </a:ext>
                </a:extLst>
              </a:tr>
              <a:tr h="2877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Auxiliary </a:t>
                      </a:r>
                      <a:r>
                        <a:rPr lang="ru-RU" sz="1200" u="none" strike="noStrike" dirty="0">
                          <a:effectLst/>
                        </a:rPr>
                        <a:t>каналы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03803504"/>
                  </a:ext>
                </a:extLst>
              </a:tr>
              <a:tr h="2877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Video </a:t>
                      </a:r>
                      <a:r>
                        <a:rPr lang="ru-RU" sz="1200" u="none" strike="noStrike" dirty="0">
                          <a:effectLst/>
                        </a:rPr>
                        <a:t>каналы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472085"/>
                  </a:ext>
                </a:extLst>
              </a:tr>
              <a:tr h="2877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</a:rPr>
                        <a:t>Библиотека плагинов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95644"/>
                  </a:ext>
                </a:extLst>
              </a:tr>
              <a:tr h="2877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</a:rPr>
                        <a:t>Библиотека звуков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5,4 Гб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21860"/>
                  </a:ext>
                </a:extLst>
              </a:tr>
              <a:tr h="611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Максимальная частота дискретизации (зависит от компонентов)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32-бит, 192 кГц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87762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3FFE28-347F-4049-BBA7-99692C7D9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616159"/>
            <a:ext cx="20859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1707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9752" y="389872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CARBON</a:t>
            </a:r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 – ВСЕ В </a:t>
            </a:r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1U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67847-91F5-4F14-8EFF-E6F23E2804B6}"/>
              </a:ext>
            </a:extLst>
          </p:cNvPr>
          <p:cNvSpPr txBox="1"/>
          <p:nvPr/>
        </p:nvSpPr>
        <p:spPr>
          <a:xfrm>
            <a:off x="539552" y="2957068"/>
            <a:ext cx="8496944" cy="237757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балансных входов на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XLR/TRS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изменяемым импедансом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балансных входов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25-</a:t>
            </a:r>
            <a:r>
              <a:rPr lang="ru-RU" sz="11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пиновом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D-sub</a:t>
            </a: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балансных входа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¼-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дюймовом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TS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 изменяемым импедансом</a:t>
            </a:r>
            <a:endParaRPr lang="en-US" sz="11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балансных выходов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25-</a:t>
            </a:r>
            <a:r>
              <a:rPr lang="ru-RU" sz="11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пиновом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D-sub</a:t>
            </a: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стерео выхода на наушники на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¼-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дюймовом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TRS</a:t>
            </a: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 HDX DS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процессора 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(2.8 GHz)</a:t>
            </a:r>
          </a:p>
          <a:p>
            <a:pPr>
              <a:lnSpc>
                <a:spcPct val="150000"/>
              </a:lnSpc>
            </a:pPr>
            <a:endParaRPr lang="ru-RU" sz="11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endParaRPr lang="ru-RU" sz="11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endParaRPr lang="ru-RU" sz="11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50000"/>
              </a:lnSpc>
            </a:pPr>
            <a:r>
              <a:rPr lang="en-US" sz="11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 Tools software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годовая подписка с «парашютом»</a:t>
            </a:r>
          </a:p>
          <a:p>
            <a:pPr>
              <a:lnSpc>
                <a:spcPct val="150000"/>
              </a:lnSpc>
            </a:pP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116 AAX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плагинов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70 AAX DSP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плагинов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включая 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UVI Falcon, </a:t>
            </a:r>
            <a:r>
              <a:rPr lang="en-US" sz="11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Celemony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Melodyne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5 essential,  Avid Complete Plugin Bundle, </a:t>
            </a:r>
            <a:r>
              <a:rPr lang="ru-RU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HEAT</a:t>
            </a:r>
            <a:endParaRPr lang="ru-RU" sz="11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9B83E24-2CCF-4785-BA53-250A0E46E3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1"/>
          <a:stretch/>
        </p:blipFill>
        <p:spPr>
          <a:xfrm>
            <a:off x="755576" y="1059582"/>
            <a:ext cx="7762323" cy="189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6133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11759" y="389811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HDX</a:t>
            </a:r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 – мощное сердце системы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6EB8E2-0B4B-46E2-8C33-8BDB1E61E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7037"/>
            <a:ext cx="2869025" cy="12085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0C2FA-5A59-478C-ACB0-889C31807618}"/>
              </a:ext>
            </a:extLst>
          </p:cNvPr>
          <p:cNvSpPr txBox="1"/>
          <p:nvPr/>
        </p:nvSpPr>
        <p:spPr>
          <a:xfrm>
            <a:off x="4031939" y="1368240"/>
            <a:ext cx="4716525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18 x 350 </a:t>
            </a:r>
            <a:r>
              <a:rPr lang="ru-RU" sz="1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Мгц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 </a:t>
            </a:r>
            <a:r>
              <a:rPr lang="ru-RU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процессоров в каждой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HDX </a:t>
            </a:r>
            <a:r>
              <a:rPr lang="ru-RU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карте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(6.3 GHz)</a:t>
            </a:r>
            <a:endParaRPr lang="ru-RU" sz="1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l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задержка в системе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0.7 </a:t>
            </a:r>
            <a:r>
              <a:rPr lang="ru-RU" sz="1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мс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lnSpc>
                <a:spcPct val="150000"/>
              </a:lnSpc>
            </a:pP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ru-RU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канала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DigiLink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I/O</a:t>
            </a:r>
            <a:r>
              <a:rPr lang="ru-RU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каждую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HDX </a:t>
            </a:r>
            <a:r>
              <a:rPr lang="ru-RU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карту, масштабируется до 192 при использовании 3 карт</a:t>
            </a:r>
            <a:endParaRPr lang="en-US" sz="1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Соединение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PCI express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A2738F-C607-4F95-B803-661648260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052172"/>
            <a:ext cx="3600400" cy="152589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36AAD45-75C6-4F12-ADE9-1D20D4126951}"/>
              </a:ext>
            </a:extLst>
          </p:cNvPr>
          <p:cNvSpPr txBox="1"/>
          <p:nvPr/>
        </p:nvSpPr>
        <p:spPr>
          <a:xfrm>
            <a:off x="4031940" y="3623500"/>
            <a:ext cx="5267511" cy="95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Шасси для установки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HDX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карты и подсоединяя по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Thunderbolt </a:t>
            </a:r>
          </a:p>
          <a:p>
            <a:pPr marR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Рэковое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 настольное исполнение</a:t>
            </a:r>
          </a:p>
          <a:p>
            <a:pPr marR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установки в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рэковое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шасси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Mac Mini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27296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07414" y="389872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I/O- </a:t>
            </a:r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от малого до великого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A67847-91F5-4F14-8EFF-E6F23E2804B6}"/>
              </a:ext>
            </a:extLst>
          </p:cNvPr>
          <p:cNvSpPr txBox="1"/>
          <p:nvPr/>
        </p:nvSpPr>
        <p:spPr>
          <a:xfrm>
            <a:off x="5039544" y="2060413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HD I/O 16x16 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аналог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019A67-8253-4D32-8608-836868DF0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324994"/>
            <a:ext cx="2267744" cy="5350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8F97B1-655A-4145-860C-9FAEC5E1A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52" y="1299717"/>
            <a:ext cx="2517042" cy="6114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E4C026B-7DDF-44BB-BBF9-AF38C601BDBD}"/>
              </a:ext>
            </a:extLst>
          </p:cNvPr>
          <p:cNvSpPr txBox="1"/>
          <p:nvPr/>
        </p:nvSpPr>
        <p:spPr>
          <a:xfrm>
            <a:off x="646468" y="2044848"/>
            <a:ext cx="2494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HD I/O 8x8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24D20A1-08D4-4E95-B543-9AEF2693FE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44" y="3120659"/>
            <a:ext cx="2498263" cy="116180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61DC911-BCBA-4FE9-80B5-7C2A6A4D52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8" y="3146891"/>
            <a:ext cx="2498263" cy="113557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3671FAA-C279-48B1-A57E-70D9A96B50E8}"/>
              </a:ext>
            </a:extLst>
          </p:cNvPr>
          <p:cNvSpPr txBox="1"/>
          <p:nvPr/>
        </p:nvSpPr>
        <p:spPr>
          <a:xfrm>
            <a:off x="5148064" y="422283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MTRX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C54B55-DBFC-4CA5-BA77-05EFD2C291A9}"/>
              </a:ext>
            </a:extLst>
          </p:cNvPr>
          <p:cNvSpPr txBox="1"/>
          <p:nvPr/>
        </p:nvSpPr>
        <p:spPr>
          <a:xfrm>
            <a:off x="683568" y="422283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MTRX STUDIO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383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55245" y="389872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КОМПАКТНЫЕ РЕШЕНИЯ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8B4BF3-95C8-4E2E-82A9-5F050E97A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03798"/>
            <a:ext cx="3638819" cy="12120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64DF9F6-0AC7-4878-9558-C4F738743FCD}"/>
              </a:ext>
            </a:extLst>
          </p:cNvPr>
          <p:cNvSpPr txBox="1"/>
          <p:nvPr/>
        </p:nvSpPr>
        <p:spPr>
          <a:xfrm>
            <a:off x="611560" y="1371421"/>
            <a:ext cx="6552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На базе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S1 + DOCK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 + 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CARBON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или 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HDX +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шасси </a:t>
            </a: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До 24 </a:t>
            </a:r>
            <a:r>
              <a:rPr lang="ru-RU" sz="1200" dirty="0" err="1">
                <a:latin typeface="Segoe UI" panose="020B0502040204020203" pitchFamily="34" charset="0"/>
                <a:cs typeface="Segoe UI" panose="020B0502040204020203" pitchFamily="34" charset="0"/>
              </a:rPr>
              <a:t>фейдеров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Мастер секция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Dock</a:t>
            </a:r>
          </a:p>
          <a:p>
            <a:r>
              <a:rPr lang="en-US" sz="1200" dirty="0" err="1">
                <a:latin typeface="Segoe UI" panose="020B0502040204020203" pitchFamily="34" charset="0"/>
                <a:cs typeface="Segoe UI" panose="020B0502040204020203" pitchFamily="34" charset="0"/>
              </a:rPr>
              <a:t>Ipad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или другие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Tablet PC </a:t>
            </a:r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как мониторы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AE73B78-9842-4269-9416-8E5863E947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830" r="525" b="47833"/>
          <a:stretch/>
        </p:blipFill>
        <p:spPr>
          <a:xfrm>
            <a:off x="4499992" y="2715766"/>
            <a:ext cx="2062015" cy="2380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BC2A5D-C721-48F1-BF47-F7D26D851E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310" t="-1737" r="1104" b="1737"/>
          <a:stretch/>
        </p:blipFill>
        <p:spPr>
          <a:xfrm>
            <a:off x="5292080" y="3003798"/>
            <a:ext cx="885191" cy="15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2836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55245" y="389872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КОМПАКТНЫЕ РЕШЕНИЯ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9F0657-86C5-4A18-8D43-898214928B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7734"/>
            <a:ext cx="3418157" cy="228011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389220-E33B-448B-9562-F7EDAA49EAB5}"/>
              </a:ext>
            </a:extLst>
          </p:cNvPr>
          <p:cNvSpPr txBox="1"/>
          <p:nvPr/>
        </p:nvSpPr>
        <p:spPr>
          <a:xfrm>
            <a:off x="539552" y="1271026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На базе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S3 + DOCK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 + 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CARBON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или 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HDX +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шасси </a:t>
            </a:r>
          </a:p>
          <a:p>
            <a:endParaRPr 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16 </a:t>
            </a:r>
            <a:r>
              <a:rPr lang="ru-RU" sz="1200" dirty="0" err="1">
                <a:latin typeface="Segoe UI" panose="020B0502040204020203" pitchFamily="34" charset="0"/>
                <a:cs typeface="Segoe UI" panose="020B0502040204020203" pitchFamily="34" charset="0"/>
              </a:rPr>
              <a:t>фейдеров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Мастер секция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DOCK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D1E384-6E0F-465F-BBE0-F5B693338D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830" r="525" b="47833"/>
          <a:stretch/>
        </p:blipFill>
        <p:spPr>
          <a:xfrm>
            <a:off x="4499992" y="2715766"/>
            <a:ext cx="2062015" cy="2380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976CC2-2AB5-42BC-8EEF-5185A70B05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310" t="-1737" r="1104" b="1737"/>
          <a:stretch/>
        </p:blipFill>
        <p:spPr>
          <a:xfrm>
            <a:off x="5292080" y="3003798"/>
            <a:ext cx="885191" cy="15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922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3984A1B-386C-4FB2-B882-9D9B61498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03785"/>
            <a:ext cx="3771330" cy="19674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73597" y="389872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МАСШТАБНЫЕ РЕШЕНИЯ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B566131-FC86-4B49-8670-F3AF8F78A220}"/>
              </a:ext>
            </a:extLst>
          </p:cNvPr>
          <p:cNvSpPr txBox="1"/>
          <p:nvPr/>
        </p:nvSpPr>
        <p:spPr>
          <a:xfrm>
            <a:off x="827584" y="3291830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На базе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S4 + HDX + I/O</a:t>
            </a:r>
          </a:p>
          <a:p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S4</a:t>
            </a:r>
          </a:p>
          <a:p>
            <a:endParaRPr lang="en-GB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Модульная система </a:t>
            </a: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От компактных до вполне внушительных размеров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691AC3-9684-41A0-9B5D-1564F0F70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35646"/>
            <a:ext cx="1224136" cy="8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0F40F15-B89D-4716-8B33-E723011AD5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5"/>
          <a:stretch/>
        </p:blipFill>
        <p:spPr>
          <a:xfrm>
            <a:off x="5148064" y="3061024"/>
            <a:ext cx="2498263" cy="5236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C3FD69-4972-4212-9836-3323A735CB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5"/>
          <a:stretch/>
        </p:blipFill>
        <p:spPr>
          <a:xfrm>
            <a:off x="5148064" y="2643758"/>
            <a:ext cx="2498263" cy="5236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5E91FE-2DDE-461E-B683-68A8FA5C16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b="54924"/>
          <a:stretch/>
        </p:blipFill>
        <p:spPr>
          <a:xfrm>
            <a:off x="5148064" y="3579862"/>
            <a:ext cx="2498263" cy="45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7010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DDBC01F-9507-4619-B7FB-B9D576349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43558"/>
            <a:ext cx="4320480" cy="24302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73597" y="389872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>
                <a:latin typeface="Segoe UI" panose="020B0502040204020203" pitchFamily="34" charset="0"/>
                <a:cs typeface="Segoe UI" panose="020B0502040204020203" pitchFamily="34" charset="0"/>
              </a:rPr>
              <a:t>МАСШТАБНЫЕ РЕШЕНИЯ</a:t>
            </a:r>
            <a:endParaRPr lang="ru-RU" sz="2400" spc="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68673"/>
            <a:ext cx="1008112" cy="3040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853416-3140-4370-A314-6BC26179991C}"/>
              </a:ext>
            </a:extLst>
          </p:cNvPr>
          <p:cNvSpPr txBox="1"/>
          <p:nvPr/>
        </p:nvSpPr>
        <p:spPr>
          <a:xfrm>
            <a:off x="843150" y="2859782"/>
            <a:ext cx="36724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На базе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S4 + HDX + I/O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S6</a:t>
            </a:r>
            <a:endParaRPr lang="ru-RU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Модульная система</a:t>
            </a: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Фактически не ограничена в размерах</a:t>
            </a:r>
          </a:p>
          <a:p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Создание рабочего пространства для двоих человек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66CDC2F-97CE-4A86-8F02-EDB4648BA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9622"/>
            <a:ext cx="1224136" cy="8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409483-D119-4B4A-BBC3-CA750CEB32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5"/>
          <a:stretch/>
        </p:blipFill>
        <p:spPr>
          <a:xfrm>
            <a:off x="4788024" y="2845000"/>
            <a:ext cx="2498263" cy="5236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C9D7984-D61E-49D7-9CAA-ACF1727173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5"/>
          <a:stretch/>
        </p:blipFill>
        <p:spPr>
          <a:xfrm>
            <a:off x="4788024" y="2427734"/>
            <a:ext cx="2498263" cy="5236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860B304-A6A2-4958-BA31-7993BFCFAD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b="54924"/>
          <a:stretch/>
        </p:blipFill>
        <p:spPr>
          <a:xfrm>
            <a:off x="4788024" y="3363838"/>
            <a:ext cx="2498263" cy="453813"/>
          </a:xfrm>
          <a:prstGeom prst="rect">
            <a:avLst/>
          </a:prstGeom>
        </p:spPr>
      </p:pic>
      <p:pic>
        <p:nvPicPr>
          <p:cNvPr id="14" name="Picture 4" descr="Front and rear">
            <a:extLst>
              <a:ext uri="{FF2B5EF4-FFF2-40B4-BE49-F238E27FC236}">
                <a16:creationId xmlns:a16="http://schemas.microsoft.com/office/drawing/2014/main" id="{BD3FB03B-D5CE-4227-A233-4DA9BB74F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54"/>
          <a:stretch/>
        </p:blipFill>
        <p:spPr bwMode="auto">
          <a:xfrm>
            <a:off x="6444208" y="1347614"/>
            <a:ext cx="2448272" cy="26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331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F6FA6FC-B0AC-4370-B1CD-2C0B84EC8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" t="4962" r="1260" b="15781"/>
          <a:stretch/>
        </p:blipFill>
        <p:spPr bwMode="auto">
          <a:xfrm>
            <a:off x="123564" y="101600"/>
            <a:ext cx="8912931" cy="484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A73DB4-9A17-43C6-B294-D8C2961A0E3D}"/>
              </a:ext>
            </a:extLst>
          </p:cNvPr>
          <p:cNvSpPr txBox="1"/>
          <p:nvPr/>
        </p:nvSpPr>
        <p:spPr>
          <a:xfrm>
            <a:off x="2430016" y="4250948"/>
            <a:ext cx="4283968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Студия </a:t>
            </a:r>
            <a:r>
              <a:rPr lang="ru-RU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постпродакшен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GB" sz="1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IMN Creative</a:t>
            </a:r>
            <a:r>
              <a:rPr lang="ru-RU" sz="1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, США</a:t>
            </a:r>
            <a:endParaRPr lang="en-GB" sz="1400" i="0" dirty="0"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55269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A6AE884-D9C0-48FB-9C19-78FB447C4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" b="14608"/>
          <a:stretch/>
        </p:blipFill>
        <p:spPr bwMode="auto">
          <a:xfrm>
            <a:off x="107504" y="123478"/>
            <a:ext cx="893244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A73DB4-9A17-43C6-B294-D8C2961A0E3D}"/>
              </a:ext>
            </a:extLst>
          </p:cNvPr>
          <p:cNvSpPr txBox="1"/>
          <p:nvPr/>
        </p:nvSpPr>
        <p:spPr>
          <a:xfrm>
            <a:off x="2430016" y="4250948"/>
            <a:ext cx="4283968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Студия </a:t>
            </a:r>
            <a:r>
              <a:rPr lang="ru-RU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постпродакшен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1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Electric Entertainment</a:t>
            </a:r>
            <a:r>
              <a:rPr lang="ru-RU" sz="1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, США</a:t>
            </a:r>
            <a:endParaRPr lang="en-GB" sz="1400" i="0" dirty="0"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1032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08633B2-C2F3-4D3D-A44D-3E741D93B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4" b="8099"/>
          <a:stretch/>
        </p:blipFill>
        <p:spPr bwMode="auto">
          <a:xfrm>
            <a:off x="111505" y="123478"/>
            <a:ext cx="8924991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A73DB4-9A17-43C6-B294-D8C2961A0E3D}"/>
              </a:ext>
            </a:extLst>
          </p:cNvPr>
          <p:cNvSpPr txBox="1"/>
          <p:nvPr/>
        </p:nvSpPr>
        <p:spPr>
          <a:xfrm>
            <a:off x="2430016" y="4312503"/>
            <a:ext cx="428396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Студия </a:t>
            </a:r>
            <a:r>
              <a:rPr lang="en-GB" sz="2400" dirty="0">
                <a:latin typeface="Segoe UI" panose="020B0502040204020203" pitchFamily="34" charset="0"/>
                <a:cs typeface="Segoe UI" panose="020B0502040204020203" pitchFamily="34" charset="0"/>
              </a:rPr>
              <a:t>Technicolor</a:t>
            </a:r>
          </a:p>
          <a:p>
            <a:pPr algn="ctr"/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США</a:t>
            </a:r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1979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9CC3461-92BE-4452-A0C4-60DBD52B8A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" t="15715" r="1" b="2075"/>
          <a:stretch/>
        </p:blipFill>
        <p:spPr bwMode="auto">
          <a:xfrm>
            <a:off x="107504" y="123478"/>
            <a:ext cx="892899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A73DB4-9A17-43C6-B294-D8C2961A0E3D}"/>
              </a:ext>
            </a:extLst>
          </p:cNvPr>
          <p:cNvSpPr txBox="1"/>
          <p:nvPr/>
        </p:nvSpPr>
        <p:spPr>
          <a:xfrm>
            <a:off x="2430016" y="4466392"/>
            <a:ext cx="428396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Segoe UI" panose="020B0502040204020203" pitchFamily="34" charset="0"/>
                <a:cs typeface="Segoe UI" panose="020B0502040204020203" pitchFamily="34" charset="0"/>
              </a:rPr>
              <a:t>Музыкальная студия</a:t>
            </a:r>
          </a:p>
          <a:p>
            <a:pPr algn="ctr"/>
            <a:r>
              <a:rPr lang="en-GB" sz="1400" i="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Yaron</a:t>
            </a:r>
            <a:r>
              <a:rPr lang="en-GB" sz="1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Fuchs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, США</a:t>
            </a:r>
          </a:p>
        </p:txBody>
      </p:sp>
    </p:spTree>
    <p:extLst>
      <p:ext uri="{BB962C8B-B14F-4D97-AF65-F5344CB8AC3E}">
        <p14:creationId xmlns:p14="http://schemas.microsoft.com/office/powerpoint/2010/main" val="45607190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адежность конструкции"/>
          <p:cNvSpPr txBox="1">
            <a:spLocks noChangeArrowheads="1"/>
          </p:cNvSpPr>
          <p:nvPr/>
        </p:nvSpPr>
        <p:spPr bwMode="auto">
          <a:xfrm>
            <a:off x="457200" y="2801541"/>
            <a:ext cx="9144000" cy="56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399" tIns="38399" rIns="38399" bIns="38399">
            <a:spAutoFit/>
          </a:bodyPr>
          <a:lstStyle>
            <a:lvl1pPr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defTabSz="606425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606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ts val="1000"/>
              </a:spcBef>
            </a:pPr>
            <a:endParaRPr lang="ru-RU" altLang="ru-RU" sz="3200" b="1">
              <a:latin typeface="Verdana" pitchFamily="34" charset="0"/>
              <a:sym typeface="Verdana" pitchFamily="34" charset="0"/>
            </a:endParaRPr>
          </a:p>
        </p:txBody>
      </p:sp>
      <p:pic>
        <p:nvPicPr>
          <p:cNvPr id="1536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379810"/>
            <a:ext cx="2616200" cy="5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1991688"/>
            <a:ext cx="7524328" cy="10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627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10271</TotalTime>
  <Words>432</Words>
  <Application>Microsoft Office PowerPoint</Application>
  <PresentationFormat>Экран (16:9)</PresentationFormat>
  <Paragraphs>124</Paragraphs>
  <Slides>20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Segoe UI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170</cp:revision>
  <dcterms:created xsi:type="dcterms:W3CDTF">2018-10-19T07:00:29Z</dcterms:created>
  <dcterms:modified xsi:type="dcterms:W3CDTF">2021-06-28T09:52:20Z</dcterms:modified>
</cp:coreProperties>
</file>